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6858000" cx="12192000"/>
  <p:notesSz cx="7315200" cy="96012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15" roundtripDataSignature="AMtx7miUdD3L8up7CR2n0Cui6859AK6p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024" orient="horz"/>
        <p:guide pos="2304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customschemas.google.com/relationships/presentationmetadata" Target="metadata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57200" y="720725"/>
            <a:ext cx="64008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/>
          <p:nvPr>
            <p:ph idx="2" type="sldImg"/>
          </p:nvPr>
        </p:nvSpPr>
        <p:spPr>
          <a:xfrm>
            <a:off x="457200" y="720725"/>
            <a:ext cx="64008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/>
          <p:nvPr>
            <p:ph idx="2" type="sldImg"/>
          </p:nvPr>
        </p:nvSpPr>
        <p:spPr>
          <a:xfrm>
            <a:off x="457200" y="720725"/>
            <a:ext cx="64008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3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/>
          </a:p>
        </p:txBody>
      </p:sp>
      <p:sp>
        <p:nvSpPr>
          <p:cNvPr id="76" name="Google Shape;76;p3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:notes"/>
          <p:cNvSpPr/>
          <p:nvPr>
            <p:ph idx="2" type="sldImg"/>
          </p:nvPr>
        </p:nvSpPr>
        <p:spPr>
          <a:xfrm>
            <a:off x="457200" y="720725"/>
            <a:ext cx="64008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4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4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:notes"/>
          <p:cNvSpPr/>
          <p:nvPr>
            <p:ph idx="2" type="sldImg"/>
          </p:nvPr>
        </p:nvSpPr>
        <p:spPr>
          <a:xfrm>
            <a:off x="457200" y="720725"/>
            <a:ext cx="64008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5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5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/>
          <p:nvPr>
            <p:ph idx="2" type="sldImg"/>
          </p:nvPr>
        </p:nvSpPr>
        <p:spPr>
          <a:xfrm>
            <a:off x="457200" y="720725"/>
            <a:ext cx="64008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p6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6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/>
          <p:nvPr>
            <p:ph idx="2" type="sldImg"/>
          </p:nvPr>
        </p:nvSpPr>
        <p:spPr>
          <a:xfrm>
            <a:off x="457200" y="720725"/>
            <a:ext cx="64008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p7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7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/>
          <p:nvPr>
            <p:ph idx="2" type="sldImg"/>
          </p:nvPr>
        </p:nvSpPr>
        <p:spPr>
          <a:xfrm>
            <a:off x="457200" y="720725"/>
            <a:ext cx="64008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p8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  </a:t>
            </a:r>
            <a:endParaRPr/>
          </a:p>
        </p:txBody>
      </p:sp>
      <p:sp>
        <p:nvSpPr>
          <p:cNvPr id="130" name="Google Shape;130;p8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" type="subTitle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10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"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ustom Layout">
  <p:cSld name="1_Custom Layou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3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3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3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/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" type="subTitle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15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5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6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6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405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959414" y="6217512"/>
            <a:ext cx="2232586" cy="54864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4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0" name="Google Shape;40;p14"/>
          <p:cNvSpPr txBox="1"/>
          <p:nvPr>
            <p:ph idx="1"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14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14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14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4" name="Google Shape;44;p1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2"/>
    <p:sldLayoutId id="2147483655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smartdghub.com/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SmartDGhub@cuny.edu" TargetMode="External"/><Relationship Id="rId4" Type="http://schemas.openxmlformats.org/officeDocument/2006/relationships/hyperlink" Target="http://www.smartdghub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q5dam.web.4256.2832.jpg" id="60" name="Google Shape;60;p1"/>
          <p:cNvPicPr preferRelativeResize="0"/>
          <p:nvPr/>
        </p:nvPicPr>
        <p:blipFill rotWithShape="1">
          <a:blip r:embed="rId3">
            <a:alphaModFix amt="81147"/>
          </a:blip>
          <a:srcRect b="0" l="0" r="0" t="0"/>
          <a:stretch/>
        </p:blipFill>
        <p:spPr>
          <a:xfrm>
            <a:off x="0" y="114602"/>
            <a:ext cx="12192000" cy="5829861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"/>
          <p:cNvSpPr/>
          <p:nvPr/>
        </p:nvSpPr>
        <p:spPr>
          <a:xfrm>
            <a:off x="0" y="1410394"/>
            <a:ext cx="12192000" cy="3314006"/>
          </a:xfrm>
          <a:prstGeom prst="rect">
            <a:avLst/>
          </a:prstGeom>
          <a:solidFill>
            <a:srgbClr val="000000">
              <a:alpha val="44705"/>
            </a:srgbClr>
          </a:soli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12888648" y="2162231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0" y="1591183"/>
            <a:ext cx="12192000" cy="65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5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	WHAT IMPACTS SAFE INSTALLATION OF ESS</a:t>
            </a:r>
            <a:endParaRPr b="1" i="0" sz="4000" u="none" cap="none" strike="noStrik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"/>
          <p:cNvSpPr/>
          <p:nvPr/>
        </p:nvSpPr>
        <p:spPr>
          <a:xfrm>
            <a:off x="876300" y="2308670"/>
            <a:ext cx="10934700" cy="18928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8CB3E3"/>
                </a:solidFill>
                <a:latin typeface="Arial"/>
                <a:ea typeface="Arial"/>
                <a:cs typeface="Arial"/>
                <a:sym typeface="Arial"/>
              </a:rPr>
              <a:t>Lessons from the City University of New York’s Smart DG Hub</a:t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Daniella Leifer, Energy Storage Ombudsman, Sustainable CUNY Smart DG Hub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October 25, 2022</a:t>
            </a:r>
            <a:endParaRPr i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"/>
          <p:cNvSpPr/>
          <p:nvPr/>
        </p:nvSpPr>
        <p:spPr>
          <a:xfrm>
            <a:off x="228600" y="1066931"/>
            <a:ext cx="5875757" cy="5029069"/>
          </a:xfrm>
          <a:custGeom>
            <a:rect b="b" l="l" r="r" t="t"/>
            <a:pathLst>
              <a:path extrusionOk="0" h="581704" w="6247334">
                <a:moveTo>
                  <a:pt x="0" y="0"/>
                </a:moveTo>
                <a:lnTo>
                  <a:pt x="6247334" y="0"/>
                </a:lnTo>
                <a:lnTo>
                  <a:pt x="6247334" y="581704"/>
                </a:lnTo>
                <a:lnTo>
                  <a:pt x="0" y="58170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Partnership with NYC MOCEJ; funded by NYC &amp; grants from state/federal/private to lead collaborative efforts with NYC AHJs </a:t>
            </a:r>
            <a:endParaRPr/>
          </a:p>
          <a:p>
            <a:pPr indent="-342900" lvl="0" marL="3429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Houses </a:t>
            </a: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NYC Solar &amp; Storage Ombudsman Program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leading Stakeholder engagement to drive ESS market by identifying needs, barriers, &amp; solutions</a:t>
            </a:r>
            <a:endParaRPr/>
          </a:p>
          <a:p>
            <a:pPr indent="-342900" lvl="2" marL="3429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 Tools, Resources and provide Technical Assistance</a:t>
            </a:r>
            <a:endParaRPr/>
          </a:p>
          <a:p>
            <a:pPr indent="0" lvl="2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www.smartdghub.com</a:t>
            </a: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70" name="Google Shape;70;p2"/>
          <p:cNvSpPr/>
          <p:nvPr/>
        </p:nvSpPr>
        <p:spPr>
          <a:xfrm>
            <a:off x="589560" y="856180"/>
            <a:ext cx="4560584" cy="11280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1" name="Google Shape;71;p2"/>
          <p:cNvPicPr preferRelativeResize="0"/>
          <p:nvPr/>
        </p:nvPicPr>
        <p:blipFill rotWithShape="1">
          <a:blip r:embed="rId4">
            <a:alphaModFix/>
          </a:blip>
          <a:srcRect b="-1" l="0" r="-2" t="9604"/>
          <a:stretch/>
        </p:blipFill>
        <p:spPr>
          <a:xfrm>
            <a:off x="5943600" y="781146"/>
            <a:ext cx="5875757" cy="5695854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2"/>
          <p:cNvSpPr/>
          <p:nvPr/>
        </p:nvSpPr>
        <p:spPr>
          <a:xfrm>
            <a:off x="76200" y="279334"/>
            <a:ext cx="11298430" cy="576846"/>
          </a:xfrm>
          <a:custGeom>
            <a:rect b="b" l="l" r="r" t="t"/>
            <a:pathLst>
              <a:path extrusionOk="0" h="581704" w="6247334">
                <a:moveTo>
                  <a:pt x="0" y="0"/>
                </a:moveTo>
                <a:lnTo>
                  <a:pt x="6247334" y="0"/>
                </a:lnTo>
                <a:lnTo>
                  <a:pt x="6247334" y="581704"/>
                </a:lnTo>
                <a:lnTo>
                  <a:pt x="0" y="58170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73650" lIns="461725" spcFirstLastPara="1" rIns="73650" wrap="square" tIns="736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Pts val="3200"/>
              <a:buFont typeface="Calibri"/>
              <a:buNone/>
            </a:pPr>
            <a:r>
              <a:rPr b="1" i="0" lang="en-US" sz="3200" u="none" cap="none" strike="noStrik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Sustainable CUNY </a:t>
            </a:r>
            <a:r>
              <a:rPr b="1" lang="en-US" sz="32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– Smart DG (Distributed Generation) Hub</a:t>
            </a:r>
            <a:endParaRPr b="1" i="0" sz="3200" u="none" cap="none" strike="noStrik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"/>
          <p:cNvSpPr txBox="1"/>
          <p:nvPr/>
        </p:nvSpPr>
        <p:spPr>
          <a:xfrm>
            <a:off x="1295400" y="1676400"/>
            <a:ext cx="9753600" cy="46474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Webinar Key Topics: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roles AHJs play in permitting and inspection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 Standard 9540 and 9540A Test Method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 of adapting codes and standards for specific locations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ESS-readiness codes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Lessons from CUNY Smart DG Hub’s ESS-focused work: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Understanding Standards: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what’s out there? 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Standards Adaptation: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does my jurisdiction need special amendments?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Installers/Developers: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communication of requirements to “submit right the first time”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3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Lessons Overview: </a:t>
            </a:r>
            <a:br>
              <a:rPr lang="en-US"/>
            </a:br>
            <a:r>
              <a:rPr i="1" lang="en-US">
                <a:solidFill>
                  <a:srgbClr val="595959"/>
                </a:solidFill>
              </a:rPr>
              <a:t>What impacts the safe installation of ESS?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"/>
          <p:cNvSpPr txBox="1"/>
          <p:nvPr/>
        </p:nvSpPr>
        <p:spPr>
          <a:xfrm>
            <a:off x="723900" y="1973282"/>
            <a:ext cx="10744200" cy="36933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 standards – rapid evolution/development/improvement: </a:t>
            </a:r>
            <a:endParaRPr/>
          </a:p>
          <a:p>
            <a:pPr indent="-4572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⮚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Original UPS/lead acid focus </a:t>
            </a:r>
            <a:endParaRPr/>
          </a:p>
          <a:p>
            <a:pPr indent="-4572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⮚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NFPA 855; IFC 2021 – hot off the presses</a:t>
            </a:r>
            <a:endParaRPr/>
          </a:p>
          <a:p>
            <a:pPr indent="-4572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⮚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 9540 &amp; 9540A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Standards “universe” - expanded and specialized: 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 9540 - </a:t>
            </a:r>
            <a:r>
              <a:rPr b="1" i="1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 standard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vs. </a:t>
            </a:r>
            <a:r>
              <a:rPr b="1" i="1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component standards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 1973 – 2022 3</a:t>
            </a:r>
            <a:r>
              <a:rPr b="0" baseline="3000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rd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ed.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 batteries/ Micro-mobility batteries (e-bikes/scooters)</a:t>
            </a:r>
            <a:endParaRPr/>
          </a:p>
        </p:txBody>
      </p:sp>
      <p:sp>
        <p:nvSpPr>
          <p:cNvPr id="86" name="Google Shape;86;p4"/>
          <p:cNvSpPr txBox="1"/>
          <p:nvPr>
            <p:ph type="title"/>
          </p:nvPr>
        </p:nvSpPr>
        <p:spPr>
          <a:xfrm>
            <a:off x="381000" y="221902"/>
            <a:ext cx="11430000" cy="13849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What Impacts the Safe Installation of ESS:</a:t>
            </a:r>
            <a:br>
              <a:rPr b="1" lang="en-US"/>
            </a:br>
            <a:r>
              <a:rPr i="1" lang="en-US" sz="4000">
                <a:solidFill>
                  <a:srgbClr val="595959"/>
                </a:solidFill>
              </a:rPr>
              <a:t>Understanding recent evolutions of ESS standards</a:t>
            </a:r>
            <a:endParaRPr i="1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"/>
          <p:cNvSpPr/>
          <p:nvPr/>
        </p:nvSpPr>
        <p:spPr>
          <a:xfrm>
            <a:off x="167029" y="1093671"/>
            <a:ext cx="2834640" cy="67055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30125" lIns="130125" spcFirstLastPara="1" rIns="130125" wrap="square" tIns="1301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Calibri"/>
              <a:buNone/>
            </a:pPr>
            <a:r>
              <a:rPr b="1" i="0" lang="en-US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2017-2019</a:t>
            </a:r>
            <a:endParaRPr/>
          </a:p>
        </p:txBody>
      </p:sp>
      <p:sp>
        <p:nvSpPr>
          <p:cNvPr id="93" name="Google Shape;93;p5"/>
          <p:cNvSpPr/>
          <p:nvPr/>
        </p:nvSpPr>
        <p:spPr>
          <a:xfrm>
            <a:off x="3212431" y="1093671"/>
            <a:ext cx="2834640" cy="67055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30125" lIns="130125" spcFirstLastPara="1" rIns="130125" wrap="square" tIns="1301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Calibri"/>
              <a:buNone/>
            </a:pPr>
            <a:r>
              <a:rPr b="1" i="0" lang="en-US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2020</a:t>
            </a:r>
            <a:endParaRPr/>
          </a:p>
        </p:txBody>
      </p:sp>
      <p:sp>
        <p:nvSpPr>
          <p:cNvPr id="94" name="Google Shape;94;p5"/>
          <p:cNvSpPr/>
          <p:nvPr/>
        </p:nvSpPr>
        <p:spPr>
          <a:xfrm>
            <a:off x="6248400" y="1093671"/>
            <a:ext cx="2834640" cy="67055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30125" lIns="130125" spcFirstLastPara="1" rIns="130125" wrap="square" tIns="1301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Calibri"/>
              <a:buNone/>
            </a:pPr>
            <a:r>
              <a:rPr b="1" i="0" lang="en-US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2021</a:t>
            </a:r>
            <a:endParaRPr/>
          </a:p>
        </p:txBody>
      </p:sp>
      <p:sp>
        <p:nvSpPr>
          <p:cNvPr id="95" name="Google Shape;95;p5"/>
          <p:cNvSpPr/>
          <p:nvPr/>
        </p:nvSpPr>
        <p:spPr>
          <a:xfrm>
            <a:off x="9232899" y="1093671"/>
            <a:ext cx="2834640" cy="67055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30125" lIns="130125" spcFirstLastPara="1" rIns="130125" wrap="square" tIns="1301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Calibri"/>
              <a:buNone/>
            </a:pPr>
            <a:r>
              <a:rPr b="1" i="0" lang="en-US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2022</a:t>
            </a:r>
            <a:endParaRPr/>
          </a:p>
        </p:txBody>
      </p:sp>
      <p:sp>
        <p:nvSpPr>
          <p:cNvPr id="96" name="Google Shape;96;p5"/>
          <p:cNvSpPr/>
          <p:nvPr/>
        </p:nvSpPr>
        <p:spPr>
          <a:xfrm>
            <a:off x="163186" y="1789373"/>
            <a:ext cx="2834640" cy="320040"/>
          </a:xfrm>
          <a:custGeom>
            <a:rect b="b" l="l" r="r" t="t"/>
            <a:pathLst>
              <a:path extrusionOk="0" h="1074955" w="2687389">
                <a:moveTo>
                  <a:pt x="0" y="0"/>
                </a:moveTo>
                <a:lnTo>
                  <a:pt x="2687389" y="0"/>
                </a:lnTo>
                <a:lnTo>
                  <a:pt x="2687389" y="1074955"/>
                </a:lnTo>
                <a:lnTo>
                  <a:pt x="0" y="107495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  <a:ln cap="flat" cmpd="sng" w="25400">
            <a:solidFill>
              <a:srgbClr val="49442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5000" lIns="113775" spcFirstLastPara="1" rIns="113775" wrap="square" tIns="65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r>
              <a:rPr b="1" i="0" lang="en-US" sz="1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National Standards</a:t>
            </a:r>
            <a:endParaRPr/>
          </a:p>
        </p:txBody>
      </p:sp>
      <p:sp>
        <p:nvSpPr>
          <p:cNvPr id="97" name="Google Shape;97;p5"/>
          <p:cNvSpPr/>
          <p:nvPr/>
        </p:nvSpPr>
        <p:spPr>
          <a:xfrm>
            <a:off x="163872" y="2133032"/>
            <a:ext cx="2834640" cy="1782879"/>
          </a:xfrm>
          <a:custGeom>
            <a:rect b="b" l="l" r="r" t="t"/>
            <a:pathLst>
              <a:path extrusionOk="0" h="2854800" w="2687389">
                <a:moveTo>
                  <a:pt x="0" y="0"/>
                </a:moveTo>
                <a:lnTo>
                  <a:pt x="2687389" y="0"/>
                </a:lnTo>
                <a:lnTo>
                  <a:pt x="2687389" y="2854800"/>
                </a:lnTo>
                <a:lnTo>
                  <a:pt x="0" y="2854800"/>
                </a:lnTo>
                <a:lnTo>
                  <a:pt x="0" y="0"/>
                </a:lnTo>
                <a:close/>
              </a:path>
            </a:pathLst>
          </a:custGeom>
          <a:solidFill>
            <a:srgbClr val="D8D8D8">
              <a:alpha val="89803"/>
            </a:srgbClr>
          </a:solidFill>
          <a:ln cap="flat" cmpd="sng" w="25400">
            <a:solidFill>
              <a:srgbClr val="CFD7E7">
                <a:alpha val="89803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73038" lvl="1" marL="17303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2017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IFC 2018 published</a:t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3038" lvl="2" marL="173038" marR="0" rtl="0" algn="l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2017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UL 9540A 1st edition</a:t>
            </a:r>
            <a:endParaRPr/>
          </a:p>
          <a:p>
            <a:pPr indent="-173038" lvl="1" marL="173038" marR="0" rtl="0" algn="l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2018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UL 9540A 2nd edition</a:t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3038" lvl="1" marL="173038" marR="0" rtl="0" algn="l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2018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UL 9540A 3rd edition</a:t>
            </a:r>
            <a:endParaRPr b="1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3038" lvl="1" marL="173038" marR="0" rtl="0" algn="l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2019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NFPA 855 1</a:t>
            </a:r>
            <a:r>
              <a:rPr b="0" baseline="3000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Ed.</a:t>
            </a:r>
            <a:endParaRPr/>
          </a:p>
          <a:p>
            <a:pPr indent="-173038" lvl="1" marL="173038" marR="0" rtl="0" algn="l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2019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UL 9540A 4</a:t>
            </a:r>
            <a:r>
              <a:rPr b="0" baseline="3000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Ed.</a:t>
            </a:r>
            <a:endParaRPr/>
          </a:p>
          <a:p>
            <a:pPr indent="-71438" lvl="1" marL="173038" marR="0" rtl="0" algn="l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5"/>
          <p:cNvSpPr/>
          <p:nvPr/>
        </p:nvSpPr>
        <p:spPr>
          <a:xfrm>
            <a:off x="3215873" y="1782926"/>
            <a:ext cx="2834640" cy="320040"/>
          </a:xfrm>
          <a:custGeom>
            <a:rect b="b" l="l" r="r" t="t"/>
            <a:pathLst>
              <a:path extrusionOk="0" h="1074955" w="2687389">
                <a:moveTo>
                  <a:pt x="0" y="0"/>
                </a:moveTo>
                <a:lnTo>
                  <a:pt x="2687389" y="0"/>
                </a:lnTo>
                <a:lnTo>
                  <a:pt x="2687389" y="1074955"/>
                </a:lnTo>
                <a:lnTo>
                  <a:pt x="0" y="107495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  <a:ln cap="flat" cmpd="sng" w="25400">
            <a:solidFill>
              <a:srgbClr val="49442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5000" lIns="113775" spcFirstLastPara="1" rIns="113775" wrap="square" tIns="65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r>
              <a:rPr b="1" i="0" lang="en-US" sz="1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National Standards</a:t>
            </a:r>
            <a:endParaRPr/>
          </a:p>
        </p:txBody>
      </p:sp>
      <p:sp>
        <p:nvSpPr>
          <p:cNvPr id="99" name="Google Shape;99;p5"/>
          <p:cNvSpPr/>
          <p:nvPr/>
        </p:nvSpPr>
        <p:spPr>
          <a:xfrm>
            <a:off x="3225348" y="2125555"/>
            <a:ext cx="2834640" cy="1097822"/>
          </a:xfrm>
          <a:custGeom>
            <a:rect b="b" l="l" r="r" t="t"/>
            <a:pathLst>
              <a:path extrusionOk="0" h="2854800" w="2687389">
                <a:moveTo>
                  <a:pt x="0" y="0"/>
                </a:moveTo>
                <a:lnTo>
                  <a:pt x="2687389" y="0"/>
                </a:lnTo>
                <a:lnTo>
                  <a:pt x="2687389" y="2854800"/>
                </a:lnTo>
                <a:lnTo>
                  <a:pt x="0" y="2854800"/>
                </a:lnTo>
                <a:lnTo>
                  <a:pt x="0" y="0"/>
                </a:lnTo>
                <a:close/>
              </a:path>
            </a:pathLst>
          </a:custGeom>
          <a:solidFill>
            <a:srgbClr val="D8D8D8">
              <a:alpha val="89803"/>
            </a:srgbClr>
          </a:solidFill>
          <a:ln cap="flat" cmpd="sng" w="25400">
            <a:solidFill>
              <a:srgbClr val="CFD7E7">
                <a:alpha val="89803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73038" lvl="1" marL="17303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UL 9540 2</a:t>
            </a:r>
            <a:r>
              <a:rPr b="0" baseline="3000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Ed.</a:t>
            </a:r>
            <a:endParaRPr/>
          </a:p>
          <a:p>
            <a:pPr indent="-173038" lvl="1" marL="173038" marR="0" rtl="0" algn="l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IFC 2021</a:t>
            </a:r>
            <a:endParaRPr/>
          </a:p>
        </p:txBody>
      </p:sp>
      <p:sp>
        <p:nvSpPr>
          <p:cNvPr id="100" name="Google Shape;100;p5"/>
          <p:cNvSpPr/>
          <p:nvPr/>
        </p:nvSpPr>
        <p:spPr>
          <a:xfrm>
            <a:off x="304800" y="228600"/>
            <a:ext cx="11430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68B6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2E68B6"/>
                </a:solidFill>
                <a:latin typeface="Arial"/>
                <a:ea typeface="Arial"/>
                <a:cs typeface="Arial"/>
                <a:sym typeface="Arial"/>
              </a:rPr>
              <a:t>Timeline: ESS Permitting in NYC and National Standards</a:t>
            </a:r>
            <a:endParaRPr b="0" i="1" sz="3200" u="none" cap="none" strike="noStrike">
              <a:solidFill>
                <a:srgbClr val="2E68B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5"/>
          <p:cNvSpPr/>
          <p:nvPr/>
        </p:nvSpPr>
        <p:spPr>
          <a:xfrm>
            <a:off x="6248400" y="1779069"/>
            <a:ext cx="2834640" cy="320040"/>
          </a:xfrm>
          <a:custGeom>
            <a:rect b="b" l="l" r="r" t="t"/>
            <a:pathLst>
              <a:path extrusionOk="0" h="1074955" w="2687389">
                <a:moveTo>
                  <a:pt x="0" y="0"/>
                </a:moveTo>
                <a:lnTo>
                  <a:pt x="2687389" y="0"/>
                </a:lnTo>
                <a:lnTo>
                  <a:pt x="2687389" y="1074955"/>
                </a:lnTo>
                <a:lnTo>
                  <a:pt x="0" y="107495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  <a:ln cap="flat" cmpd="sng" w="25400">
            <a:solidFill>
              <a:srgbClr val="49442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5000" lIns="113775" spcFirstLastPara="1" rIns="113775" wrap="square" tIns="65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r>
              <a:rPr b="1" i="0" lang="en-US" sz="1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National  Standards</a:t>
            </a:r>
            <a:endParaRPr/>
          </a:p>
        </p:txBody>
      </p:sp>
      <p:sp>
        <p:nvSpPr>
          <p:cNvPr id="102" name="Google Shape;102;p5"/>
          <p:cNvSpPr/>
          <p:nvPr/>
        </p:nvSpPr>
        <p:spPr>
          <a:xfrm>
            <a:off x="6261785" y="2125205"/>
            <a:ext cx="2834640" cy="975360"/>
          </a:xfrm>
          <a:custGeom>
            <a:rect b="b" l="l" r="r" t="t"/>
            <a:pathLst>
              <a:path extrusionOk="0" h="2854800" w="2687389">
                <a:moveTo>
                  <a:pt x="0" y="0"/>
                </a:moveTo>
                <a:lnTo>
                  <a:pt x="2687389" y="0"/>
                </a:lnTo>
                <a:lnTo>
                  <a:pt x="2687389" y="2854800"/>
                </a:lnTo>
                <a:lnTo>
                  <a:pt x="0" y="2854800"/>
                </a:lnTo>
                <a:lnTo>
                  <a:pt x="0" y="0"/>
                </a:lnTo>
                <a:close/>
              </a:path>
            </a:pathLst>
          </a:custGeom>
          <a:solidFill>
            <a:srgbClr val="D8D8D8">
              <a:alpha val="89803"/>
            </a:srgbClr>
          </a:solidFill>
          <a:ln cap="flat" cmpd="sng" w="25400">
            <a:solidFill>
              <a:srgbClr val="CFD7E7">
                <a:alpha val="89803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73038" lvl="1" marL="17303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NFPA 855 2</a:t>
            </a:r>
            <a:r>
              <a:rPr b="0" baseline="3000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Ed. draft released for public comment</a:t>
            </a:r>
            <a:endParaRPr/>
          </a:p>
        </p:txBody>
      </p:sp>
      <p:sp>
        <p:nvSpPr>
          <p:cNvPr id="103" name="Google Shape;103;p5"/>
          <p:cNvSpPr/>
          <p:nvPr/>
        </p:nvSpPr>
        <p:spPr>
          <a:xfrm>
            <a:off x="163186" y="3848995"/>
            <a:ext cx="2834640" cy="403200"/>
          </a:xfrm>
          <a:custGeom>
            <a:rect b="b" l="l" r="r" t="t"/>
            <a:pathLst>
              <a:path extrusionOk="0" h="403200" w="2687389">
                <a:moveTo>
                  <a:pt x="0" y="0"/>
                </a:moveTo>
                <a:lnTo>
                  <a:pt x="2687389" y="0"/>
                </a:lnTo>
                <a:lnTo>
                  <a:pt x="2687389" y="403200"/>
                </a:lnTo>
                <a:lnTo>
                  <a:pt x="0" y="4032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56875" lIns="99550" spcFirstLastPara="1" rIns="99550" wrap="square" tIns="568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b="1" i="0" lang="en-US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NYC</a:t>
            </a:r>
            <a:endParaRPr/>
          </a:p>
        </p:txBody>
      </p:sp>
      <p:sp>
        <p:nvSpPr>
          <p:cNvPr id="104" name="Google Shape;104;p5"/>
          <p:cNvSpPr/>
          <p:nvPr/>
        </p:nvSpPr>
        <p:spPr>
          <a:xfrm>
            <a:off x="3213785" y="2922069"/>
            <a:ext cx="2834640" cy="403200"/>
          </a:xfrm>
          <a:custGeom>
            <a:rect b="b" l="l" r="r" t="t"/>
            <a:pathLst>
              <a:path extrusionOk="0" h="403200" w="2687389">
                <a:moveTo>
                  <a:pt x="0" y="0"/>
                </a:moveTo>
                <a:lnTo>
                  <a:pt x="2687389" y="0"/>
                </a:lnTo>
                <a:lnTo>
                  <a:pt x="2687389" y="403200"/>
                </a:lnTo>
                <a:lnTo>
                  <a:pt x="0" y="4032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56875" lIns="99550" spcFirstLastPara="1" rIns="99550" wrap="square" tIns="568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b="1" i="0" lang="en-US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NYC</a:t>
            </a:r>
            <a:endParaRPr/>
          </a:p>
        </p:txBody>
      </p:sp>
      <p:sp>
        <p:nvSpPr>
          <p:cNvPr id="105" name="Google Shape;105;p5"/>
          <p:cNvSpPr/>
          <p:nvPr/>
        </p:nvSpPr>
        <p:spPr>
          <a:xfrm>
            <a:off x="6248400" y="2922069"/>
            <a:ext cx="2834640" cy="403200"/>
          </a:xfrm>
          <a:custGeom>
            <a:rect b="b" l="l" r="r" t="t"/>
            <a:pathLst>
              <a:path extrusionOk="0" h="403200" w="2687389">
                <a:moveTo>
                  <a:pt x="0" y="0"/>
                </a:moveTo>
                <a:lnTo>
                  <a:pt x="2687389" y="0"/>
                </a:lnTo>
                <a:lnTo>
                  <a:pt x="2687389" y="403200"/>
                </a:lnTo>
                <a:lnTo>
                  <a:pt x="0" y="4032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56875" lIns="99550" spcFirstLastPara="1" rIns="99550" wrap="square" tIns="568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b="1" i="0" lang="en-US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NYC</a:t>
            </a:r>
            <a:endParaRPr/>
          </a:p>
        </p:txBody>
      </p:sp>
      <p:sp>
        <p:nvSpPr>
          <p:cNvPr id="106" name="Google Shape;106;p5"/>
          <p:cNvSpPr/>
          <p:nvPr/>
        </p:nvSpPr>
        <p:spPr>
          <a:xfrm>
            <a:off x="9228438" y="1779069"/>
            <a:ext cx="2834640" cy="320040"/>
          </a:xfrm>
          <a:custGeom>
            <a:rect b="b" l="l" r="r" t="t"/>
            <a:pathLst>
              <a:path extrusionOk="0" h="1074955" w="2687389">
                <a:moveTo>
                  <a:pt x="0" y="0"/>
                </a:moveTo>
                <a:lnTo>
                  <a:pt x="2687389" y="0"/>
                </a:lnTo>
                <a:lnTo>
                  <a:pt x="2687389" y="1074955"/>
                </a:lnTo>
                <a:lnTo>
                  <a:pt x="0" y="107495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  <a:ln cap="flat" cmpd="sng" w="25400">
            <a:solidFill>
              <a:srgbClr val="49442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5000" lIns="113775" spcFirstLastPara="1" rIns="113775" wrap="square" tIns="65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r>
              <a:rPr b="1" i="0" lang="en-US" sz="1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National Standards</a:t>
            </a:r>
            <a:endParaRPr/>
          </a:p>
        </p:txBody>
      </p:sp>
      <p:sp>
        <p:nvSpPr>
          <p:cNvPr id="107" name="Google Shape;107;p5"/>
          <p:cNvSpPr/>
          <p:nvPr/>
        </p:nvSpPr>
        <p:spPr>
          <a:xfrm>
            <a:off x="9228438" y="2110079"/>
            <a:ext cx="2834640" cy="719318"/>
          </a:xfrm>
          <a:custGeom>
            <a:rect b="b" l="l" r="r" t="t"/>
            <a:pathLst>
              <a:path extrusionOk="0" h="2854800" w="2687389">
                <a:moveTo>
                  <a:pt x="0" y="0"/>
                </a:moveTo>
                <a:lnTo>
                  <a:pt x="2687389" y="0"/>
                </a:lnTo>
                <a:lnTo>
                  <a:pt x="2687389" y="2854800"/>
                </a:lnTo>
                <a:lnTo>
                  <a:pt x="0" y="2854800"/>
                </a:lnTo>
                <a:lnTo>
                  <a:pt x="0" y="0"/>
                </a:lnTo>
                <a:close/>
              </a:path>
            </a:pathLst>
          </a:custGeom>
          <a:solidFill>
            <a:srgbClr val="D8D8D8">
              <a:alpha val="89803"/>
            </a:srgbClr>
          </a:solidFill>
          <a:ln cap="flat" cmpd="sng" w="25400">
            <a:solidFill>
              <a:srgbClr val="CFD7E7">
                <a:alpha val="89803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73038" lvl="1" marL="17303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UL 1973 3</a:t>
            </a:r>
            <a:r>
              <a:rPr b="0" baseline="3000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rd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Ed.</a:t>
            </a:r>
            <a:endParaRPr/>
          </a:p>
          <a:p>
            <a:pPr indent="-71438" lvl="1" marL="173038" marR="0" rtl="0" algn="l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5"/>
          <p:cNvSpPr/>
          <p:nvPr/>
        </p:nvSpPr>
        <p:spPr>
          <a:xfrm>
            <a:off x="9228438" y="2660525"/>
            <a:ext cx="2834640" cy="403200"/>
          </a:xfrm>
          <a:custGeom>
            <a:rect b="b" l="l" r="r" t="t"/>
            <a:pathLst>
              <a:path extrusionOk="0" h="403200" w="2687389">
                <a:moveTo>
                  <a:pt x="0" y="0"/>
                </a:moveTo>
                <a:lnTo>
                  <a:pt x="2687389" y="0"/>
                </a:lnTo>
                <a:lnTo>
                  <a:pt x="2687389" y="403200"/>
                </a:lnTo>
                <a:lnTo>
                  <a:pt x="0" y="4032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56875" lIns="99550" spcFirstLastPara="1" rIns="99550" wrap="square" tIns="568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b="1" i="0" lang="en-US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NYC</a:t>
            </a:r>
            <a:endParaRPr/>
          </a:p>
        </p:txBody>
      </p:sp>
      <p:sp>
        <p:nvSpPr>
          <p:cNvPr id="109" name="Google Shape;109;p5"/>
          <p:cNvSpPr/>
          <p:nvPr/>
        </p:nvSpPr>
        <p:spPr>
          <a:xfrm>
            <a:off x="3213785" y="3312568"/>
            <a:ext cx="2834640" cy="2581301"/>
          </a:xfrm>
          <a:custGeom>
            <a:rect b="b" l="l" r="r" t="t"/>
            <a:pathLst>
              <a:path extrusionOk="0" h="3574890" w="2687389">
                <a:moveTo>
                  <a:pt x="0" y="0"/>
                </a:moveTo>
                <a:lnTo>
                  <a:pt x="2687389" y="0"/>
                </a:lnTo>
                <a:lnTo>
                  <a:pt x="2687389" y="3574890"/>
                </a:lnTo>
                <a:lnTo>
                  <a:pt x="0" y="3574890"/>
                </a:lnTo>
                <a:lnTo>
                  <a:pt x="0" y="0"/>
                </a:lnTo>
                <a:close/>
              </a:path>
            </a:pathLst>
          </a:custGeom>
          <a:solidFill>
            <a:srgbClr val="CFD7E7">
              <a:alpha val="89803"/>
            </a:srgbClr>
          </a:solidFill>
          <a:ln cap="flat" cmpd="sng" w="25400">
            <a:solidFill>
              <a:srgbClr val="CFD7E7">
                <a:alpha val="89803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71450" lvl="1" marL="1714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NYC Outdoor Permitting Guide 2</a:t>
            </a:r>
            <a:r>
              <a:rPr b="0" baseline="3000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Ed.</a:t>
            </a:r>
            <a:endParaRPr/>
          </a:p>
          <a:p>
            <a:pPr indent="-171450" lvl="1" marL="171450" marR="0" rtl="0" algn="l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NYC UL 9540A Data Utilization Guide &amp; Flow Charts</a:t>
            </a:r>
            <a:endParaRPr/>
          </a:p>
          <a:p>
            <a:pPr indent="-171450" lvl="1" marL="171450" marR="0" rtl="0" algn="l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DOB NFPA 855 Working Group launch</a:t>
            </a:r>
            <a:endParaRPr/>
          </a:p>
          <a:p>
            <a:pPr indent="-171450" lvl="1" marL="171450" marR="0" rtl="0" algn="l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FDNY Fire Code revision launch</a:t>
            </a:r>
            <a:endParaRPr/>
          </a:p>
          <a:p>
            <a:pPr indent="-171450" lvl="1" marL="171450" marR="0" rtl="0" algn="l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DOB Bulletin 2020-023</a:t>
            </a:r>
            <a:endParaRPr/>
          </a:p>
        </p:txBody>
      </p:sp>
      <p:sp>
        <p:nvSpPr>
          <p:cNvPr id="110" name="Google Shape;110;p5"/>
          <p:cNvSpPr/>
          <p:nvPr/>
        </p:nvSpPr>
        <p:spPr>
          <a:xfrm>
            <a:off x="163871" y="4237344"/>
            <a:ext cx="2834640" cy="2286000"/>
          </a:xfrm>
          <a:custGeom>
            <a:rect b="b" l="l" r="r" t="t"/>
            <a:pathLst>
              <a:path extrusionOk="0" h="3574890" w="2687389">
                <a:moveTo>
                  <a:pt x="0" y="0"/>
                </a:moveTo>
                <a:lnTo>
                  <a:pt x="2687389" y="0"/>
                </a:lnTo>
                <a:lnTo>
                  <a:pt x="2687389" y="3574890"/>
                </a:lnTo>
                <a:lnTo>
                  <a:pt x="0" y="3574890"/>
                </a:lnTo>
                <a:lnTo>
                  <a:pt x="0" y="0"/>
                </a:lnTo>
                <a:close/>
              </a:path>
            </a:pathLst>
          </a:custGeom>
          <a:solidFill>
            <a:srgbClr val="CFD7E7">
              <a:alpha val="89803"/>
            </a:srgbClr>
          </a:solidFill>
          <a:ln cap="flat" cmpd="sng" w="25400">
            <a:solidFill>
              <a:srgbClr val="CFD7E7">
                <a:alpha val="89803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71450" lvl="1" marL="1714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2017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NYC Outdoor permitting initiative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1" marL="171450" marR="0" rtl="0" algn="l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•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2018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NYC outdoor permitting guide 1</a:t>
            </a:r>
            <a:r>
              <a:rPr b="0" baseline="3000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Ed.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1" marL="171450" marR="0" rtl="0" algn="l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•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2018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Bulletin 2018-012</a:t>
            </a:r>
            <a:endParaRPr/>
          </a:p>
          <a:p>
            <a:pPr indent="-171450" lvl="1" marL="171450" marR="0" rtl="0" algn="l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•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2019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Bulletin 2019-002</a:t>
            </a:r>
            <a:endParaRPr/>
          </a:p>
          <a:p>
            <a:pPr indent="-171450" lvl="1" marL="171450" marR="0" rtl="0" algn="l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•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2019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Bulletin 2019-007</a:t>
            </a:r>
            <a:endParaRPr/>
          </a:p>
          <a:p>
            <a:pPr indent="-171450" lvl="1" marL="171450" marR="0" rtl="0" algn="l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•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2019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3RCNY Rule 608-01 Outdoor ESS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5"/>
          <p:cNvSpPr/>
          <p:nvPr/>
        </p:nvSpPr>
        <p:spPr>
          <a:xfrm>
            <a:off x="6248400" y="3325270"/>
            <a:ext cx="2834640" cy="1196999"/>
          </a:xfrm>
          <a:custGeom>
            <a:rect b="b" l="l" r="r" t="t"/>
            <a:pathLst>
              <a:path extrusionOk="0" h="3574890" w="2687389">
                <a:moveTo>
                  <a:pt x="0" y="0"/>
                </a:moveTo>
                <a:lnTo>
                  <a:pt x="2687389" y="0"/>
                </a:lnTo>
                <a:lnTo>
                  <a:pt x="2687389" y="3574890"/>
                </a:lnTo>
                <a:lnTo>
                  <a:pt x="0" y="3574890"/>
                </a:lnTo>
                <a:lnTo>
                  <a:pt x="0" y="0"/>
                </a:lnTo>
                <a:close/>
              </a:path>
            </a:pathLst>
          </a:custGeom>
          <a:solidFill>
            <a:srgbClr val="CFD7E7">
              <a:alpha val="89803"/>
            </a:srgbClr>
          </a:solidFill>
          <a:ln cap="flat" cmpd="sng" w="25400">
            <a:solidFill>
              <a:srgbClr val="CFD7E7">
                <a:alpha val="89803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71450" lvl="1" marL="1714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NYC </a:t>
            </a:r>
            <a:r>
              <a:rPr b="0" i="1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Zoning for Coastal Flood Resilience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Amendment</a:t>
            </a:r>
            <a:endParaRPr/>
          </a:p>
          <a:p>
            <a:pPr indent="-171450" lvl="1" marL="171450" marR="0" rtl="0" algn="l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FDNY Fire Code revision conclusion</a:t>
            </a:r>
            <a:endParaRPr/>
          </a:p>
        </p:txBody>
      </p:sp>
      <p:sp>
        <p:nvSpPr>
          <p:cNvPr id="112" name="Google Shape;112;p5"/>
          <p:cNvSpPr/>
          <p:nvPr/>
        </p:nvSpPr>
        <p:spPr>
          <a:xfrm>
            <a:off x="9228438" y="3074470"/>
            <a:ext cx="2834640" cy="975360"/>
          </a:xfrm>
          <a:custGeom>
            <a:rect b="b" l="l" r="r" t="t"/>
            <a:pathLst>
              <a:path extrusionOk="0" h="3574890" w="2687389">
                <a:moveTo>
                  <a:pt x="0" y="0"/>
                </a:moveTo>
                <a:lnTo>
                  <a:pt x="2687389" y="0"/>
                </a:lnTo>
                <a:lnTo>
                  <a:pt x="2687389" y="3574890"/>
                </a:lnTo>
                <a:lnTo>
                  <a:pt x="0" y="3574890"/>
                </a:lnTo>
                <a:lnTo>
                  <a:pt x="0" y="0"/>
                </a:lnTo>
                <a:close/>
              </a:path>
            </a:pathLst>
          </a:custGeom>
          <a:solidFill>
            <a:srgbClr val="CFD7E7">
              <a:alpha val="89803"/>
            </a:srgbClr>
          </a:solidFill>
          <a:ln cap="flat" cmpd="sng" w="25400">
            <a:solidFill>
              <a:srgbClr val="CFD7E7">
                <a:alpha val="89803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71450" lvl="1" marL="1714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2022 NYC Fire Code update</a:t>
            </a:r>
            <a:endParaRPr/>
          </a:p>
          <a:p>
            <a:pPr indent="-171450" lvl="1" marL="171450" marR="0" rtl="0" algn="l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2022 NYC Building Code update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"/>
          <p:cNvSpPr txBox="1"/>
          <p:nvPr/>
        </p:nvSpPr>
        <p:spPr>
          <a:xfrm>
            <a:off x="723900" y="1752600"/>
            <a:ext cx="10744200" cy="4493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 standards – prescriptive requirements cover most installations, BUT </a:t>
            </a:r>
            <a:endParaRPr/>
          </a:p>
          <a:p>
            <a:pPr indent="-1206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t/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 need some fine tuning via local amendments:</a:t>
            </a:r>
            <a:endParaRPr/>
          </a:p>
          <a:p>
            <a:pPr indent="-4572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⮚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your jurisdiction’s unique needs/characteristics?</a:t>
            </a:r>
            <a:endParaRPr/>
          </a:p>
          <a:p>
            <a:pPr indent="-4572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⮚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your jurisdiction’s ESS goals? </a:t>
            </a:r>
            <a:endParaRPr/>
          </a:p>
          <a:p>
            <a:pPr indent="-1206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t/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codes/standards have been adapted in NYC:</a:t>
            </a:r>
            <a:endParaRPr/>
          </a:p>
          <a:p>
            <a:pPr indent="-4572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⮚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Limited outdoor space </a:t>
            </a:r>
            <a:endParaRPr/>
          </a:p>
          <a:p>
            <a:pPr indent="-4572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⮚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Tall buildings</a:t>
            </a:r>
            <a:endParaRPr/>
          </a:p>
          <a:p>
            <a:pPr indent="-4572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⮚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Flood zone installations</a:t>
            </a:r>
            <a:endParaRPr/>
          </a:p>
          <a:p>
            <a:pPr indent="-4572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⮚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“Evergreen” principle</a:t>
            </a:r>
            <a:endParaRPr/>
          </a:p>
        </p:txBody>
      </p:sp>
      <p:sp>
        <p:nvSpPr>
          <p:cNvPr id="119" name="Google Shape;119;p6"/>
          <p:cNvSpPr txBox="1"/>
          <p:nvPr>
            <p:ph type="title"/>
          </p:nvPr>
        </p:nvSpPr>
        <p:spPr>
          <a:xfrm>
            <a:off x="609600" y="215205"/>
            <a:ext cx="10972800" cy="13849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What Impacts the Safe Installation of ESS:</a:t>
            </a:r>
            <a:br>
              <a:rPr b="1" lang="en-US"/>
            </a:br>
            <a:r>
              <a:rPr i="1" lang="en-US" sz="4000">
                <a:solidFill>
                  <a:srgbClr val="595959"/>
                </a:solidFill>
              </a:rPr>
              <a:t>Adaptation of ESS standards to local needs</a:t>
            </a:r>
            <a:endParaRPr i="1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"/>
          <p:cNvSpPr txBox="1"/>
          <p:nvPr/>
        </p:nvSpPr>
        <p:spPr>
          <a:xfrm>
            <a:off x="838200" y="2505670"/>
            <a:ext cx="10972800" cy="377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Ensuring developers understand AHJ compliance reqs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AHJ involvement in communications is key </a:t>
            </a:r>
            <a:endParaRPr/>
          </a:p>
          <a:p>
            <a:pPr indent="-4572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“Submit right the first time” – saves time &amp; money for all</a:t>
            </a:r>
            <a:endParaRPr/>
          </a:p>
          <a:p>
            <a:pPr indent="-285750" lvl="0" marL="285750" marR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Outreach &amp; education to communicate AHJs’ needs, processes – examples:</a:t>
            </a:r>
            <a:endParaRPr/>
          </a:p>
          <a:p>
            <a:pPr indent="-4572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NYC/CUNY</a:t>
            </a:r>
            <a:endParaRPr/>
          </a:p>
          <a:p>
            <a:pPr indent="-4572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NYS/NY-BEST </a:t>
            </a:r>
            <a:endParaRPr/>
          </a:p>
          <a:p>
            <a:pPr indent="-4572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IREC</a:t>
            </a:r>
            <a:endParaRPr/>
          </a:p>
        </p:txBody>
      </p:sp>
      <p:sp>
        <p:nvSpPr>
          <p:cNvPr id="126" name="Google Shape;126;p7"/>
          <p:cNvSpPr txBox="1"/>
          <p:nvPr>
            <p:ph type="title"/>
          </p:nvPr>
        </p:nvSpPr>
        <p:spPr>
          <a:xfrm>
            <a:off x="609600" y="223160"/>
            <a:ext cx="10972800" cy="20005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What Impacts the Safe Installation of ESS:</a:t>
            </a:r>
            <a:br>
              <a:rPr lang="en-US"/>
            </a:br>
            <a:r>
              <a:rPr i="1" lang="en-US" sz="4000">
                <a:solidFill>
                  <a:srgbClr val="595959"/>
                </a:solidFill>
              </a:rPr>
              <a:t>Designers/developers/installers’ thorough understanding of AHJ requirements</a:t>
            </a:r>
            <a:endParaRPr i="1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"/>
          <p:cNvSpPr txBox="1"/>
          <p:nvPr>
            <p:ph type="ctrTitle"/>
          </p:nvPr>
        </p:nvSpPr>
        <p:spPr>
          <a:xfrm>
            <a:off x="914400" y="1447800"/>
            <a:ext cx="103632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/>
              <a:t>Thank you!</a:t>
            </a:r>
            <a:br>
              <a:rPr lang="en-US" sz="6000"/>
            </a:br>
            <a:br>
              <a:rPr lang="en-US" sz="1600"/>
            </a:br>
            <a:r>
              <a:rPr lang="en-US" sz="3100"/>
              <a:t>Questions? Comments?</a:t>
            </a:r>
            <a:br>
              <a:rPr lang="en-US" sz="3100"/>
            </a:br>
            <a:r>
              <a:rPr lang="en-US" sz="3100"/>
              <a:t>Contact us at </a:t>
            </a:r>
            <a:r>
              <a:rPr lang="en-US" sz="3100" u="sng">
                <a:solidFill>
                  <a:schemeClr val="hlink"/>
                </a:solidFill>
                <a:hlinkClick r:id="rId3"/>
              </a:rPr>
              <a:t>SmartDGhub@cuny.edu</a:t>
            </a:r>
            <a:br>
              <a:rPr lang="en-US" sz="3100"/>
            </a:br>
            <a:r>
              <a:rPr lang="en-US" sz="3100" u="sng">
                <a:solidFill>
                  <a:schemeClr val="hlink"/>
                </a:solidFill>
                <a:hlinkClick r:id="rId4"/>
              </a:rPr>
              <a:t>www.smartdghub.org</a:t>
            </a:r>
            <a:r>
              <a:rPr lang="en-US" sz="3100"/>
              <a:t>  </a:t>
            </a:r>
            <a:endParaRPr sz="5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2019-08-22T18:40:36Z</dcterms:created>
  <dc:creator>Daniella Leifer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InfoFinished">
    <vt:lpwstr>True</vt:lpwstr>
  </property>
</Properties>
</file>